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735763" cy="9869488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FF99"/>
    <a:srgbClr val="FFCC99"/>
    <a:srgbClr val="FFFF00"/>
    <a:srgbClr val="FFCCFF"/>
    <a:srgbClr val="FF3300"/>
    <a:srgbClr val="777777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66" d="100"/>
          <a:sy n="66" d="100"/>
        </p:scale>
        <p:origin x="3000" y="18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82D44-D991-401F-BA33-B1C4356ABEF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48770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4931E6-9620-405C-8FF0-EC93F5C6170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09959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923E45-F7AC-4CBB-863F-056A9ECAE7F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15826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7413A9-261B-474E-9243-442C3804237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15935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1F7C7E-B2C2-4BD3-8A1E-FD2F81CA36A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1965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5F2406-F16B-425A-BF31-429304AAB92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1003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7EC700-59BD-44C7-BD98-70A0542E19C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45260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2407C-8699-4B12-BCC6-A6D95485E00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87207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7B82F6-DEA8-4A82-A5DE-52BF50F43AE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34354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233E2C-26FA-4DDB-9D79-3D6FA0C6E4C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25402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D69ECA-FBE1-4066-9D68-229CFF0ABE8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15591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fld id="{F9AFBC29-99E8-4CE8-96BD-8B7E5A4E84E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emf"/><Relationship Id="rId7" Type="http://schemas.openxmlformats.org/officeDocument/2006/relationships/image" Target="../media/image5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5987735"/>
              </p:ext>
            </p:extLst>
          </p:nvPr>
        </p:nvGraphicFramePr>
        <p:xfrm>
          <a:off x="39028" y="8216900"/>
          <a:ext cx="3359150" cy="8557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ワークシート" r:id="rId2" imgW="3026600" imgH="771247" progId="Excel.Sheet.8">
                  <p:embed/>
                </p:oleObj>
              </mc:Choice>
              <mc:Fallback>
                <p:oleObj name="ワークシート" r:id="rId2" imgW="3026600" imgH="771247" progId="Excel.Sheet.8">
                  <p:embed/>
                  <p:pic>
                    <p:nvPicPr>
                      <p:cNvPr id="0" name="Object 2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28" y="8216900"/>
                        <a:ext cx="3359150" cy="8557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1" name="Text Box 389"/>
          <p:cNvSpPr txBox="1">
            <a:spLocks noChangeArrowheads="1"/>
          </p:cNvSpPr>
          <p:nvPr/>
        </p:nvSpPr>
        <p:spPr bwMode="auto">
          <a:xfrm>
            <a:off x="-8296" y="7797800"/>
            <a:ext cx="2765426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000" b="1" dirty="0"/>
              <a:t>ご発注日：　　　　　　年　　　　月　　　　日　（　　　）</a:t>
            </a:r>
          </a:p>
        </p:txBody>
      </p:sp>
      <p:sp>
        <p:nvSpPr>
          <p:cNvPr id="2052" name="Rectangle 231"/>
          <p:cNvSpPr>
            <a:spLocks noChangeArrowheads="1"/>
          </p:cNvSpPr>
          <p:nvPr/>
        </p:nvSpPr>
        <p:spPr bwMode="gray">
          <a:xfrm>
            <a:off x="3417888" y="7866063"/>
            <a:ext cx="3406775" cy="1236662"/>
          </a:xfrm>
          <a:prstGeom prst="rect">
            <a:avLst/>
          </a:prstGeom>
          <a:noFill/>
          <a:ln w="28575">
            <a:pattFill prst="dkUpDiag">
              <a:fgClr>
                <a:srgbClr val="808080"/>
              </a:fgClr>
              <a:bgClr>
                <a:srgbClr val="FFFFFF"/>
              </a:bgClr>
            </a:patt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D4D4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ja-JP" sz="900">
              <a:ea typeface="HGS創英角ｺﾞｼｯｸUB" pitchFamily="50" charset="-128"/>
            </a:endParaRPr>
          </a:p>
        </p:txBody>
      </p:sp>
      <p:sp>
        <p:nvSpPr>
          <p:cNvPr id="2053" name="Text Box 389"/>
          <p:cNvSpPr txBox="1">
            <a:spLocks noChangeArrowheads="1"/>
          </p:cNvSpPr>
          <p:nvPr/>
        </p:nvSpPr>
        <p:spPr bwMode="auto">
          <a:xfrm>
            <a:off x="-17463" y="5897563"/>
            <a:ext cx="1416051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b="1">
                <a:latin typeface="メイリオ" pitchFamily="50" charset="-128"/>
                <a:ea typeface="メイリオ" pitchFamily="50" charset="-128"/>
              </a:rPr>
              <a:t>サトウの鏡餅</a:t>
            </a:r>
          </a:p>
        </p:txBody>
      </p:sp>
      <p:sp>
        <p:nvSpPr>
          <p:cNvPr id="2278" name="正方形/長方形 2277"/>
          <p:cNvSpPr/>
          <p:nvPr/>
        </p:nvSpPr>
        <p:spPr>
          <a:xfrm>
            <a:off x="-22225" y="7304088"/>
            <a:ext cx="6846888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000" dirty="0">
                <a:latin typeface="+mj-ea"/>
                <a:ea typeface="+mj-ea"/>
              </a:rPr>
              <a:t>●付属品</a:t>
            </a:r>
            <a:r>
              <a:rPr lang="en-US" altLang="ja-JP" sz="1000" dirty="0">
                <a:latin typeface="+mj-ea"/>
                <a:ea typeface="+mj-ea"/>
              </a:rPr>
              <a:t>/①</a:t>
            </a:r>
            <a:r>
              <a:rPr lang="ja-JP" altLang="en-US" sz="1000" dirty="0">
                <a:latin typeface="+mj-ea"/>
                <a:ea typeface="+mj-ea"/>
              </a:rPr>
              <a:t>よじり輪・海老・黄金三方・末広・神垂・四方紅・奉書（宝船）・橙、②日の出鶴・黄金三方・末広・神垂・四方紅・橙、③日の出鶴・黄金三方・末広・紙垂・四方紅・橙　●内容量</a:t>
            </a:r>
            <a:r>
              <a:rPr lang="en-US" altLang="ja-JP" sz="1000" dirty="0">
                <a:latin typeface="+mj-ea"/>
                <a:ea typeface="+mj-ea"/>
              </a:rPr>
              <a:t>/①1980g</a:t>
            </a:r>
            <a:r>
              <a:rPr lang="ja-JP" altLang="en-US" sz="1000" dirty="0">
                <a:latin typeface="+mj-ea"/>
                <a:ea typeface="+mj-ea"/>
              </a:rPr>
              <a:t>（餅入数：約</a:t>
            </a:r>
            <a:r>
              <a:rPr lang="en-US" altLang="ja-JP" sz="1000" dirty="0">
                <a:latin typeface="+mj-ea"/>
                <a:ea typeface="+mj-ea"/>
              </a:rPr>
              <a:t>60</a:t>
            </a:r>
            <a:r>
              <a:rPr lang="ja-JP" altLang="en-US" sz="1000" dirty="0">
                <a:latin typeface="+mj-ea"/>
                <a:ea typeface="+mj-ea"/>
              </a:rPr>
              <a:t>個）、②</a:t>
            </a:r>
            <a:r>
              <a:rPr lang="en-US" altLang="ja-JP" sz="1000" dirty="0">
                <a:latin typeface="+mj-ea"/>
                <a:ea typeface="+mj-ea"/>
              </a:rPr>
              <a:t>990g</a:t>
            </a:r>
            <a:r>
              <a:rPr lang="ja-JP" altLang="en-US" sz="1000" dirty="0">
                <a:latin typeface="+mj-ea"/>
                <a:ea typeface="+mj-ea"/>
              </a:rPr>
              <a:t>（餅入数：約</a:t>
            </a:r>
            <a:r>
              <a:rPr lang="en-US" altLang="ja-JP" sz="1000" dirty="0">
                <a:latin typeface="+mj-ea"/>
                <a:ea typeface="+mj-ea"/>
              </a:rPr>
              <a:t>30</a:t>
            </a:r>
            <a:r>
              <a:rPr lang="ja-JP" altLang="en-US" sz="1000" dirty="0">
                <a:latin typeface="+mj-ea"/>
                <a:ea typeface="+mj-ea"/>
              </a:rPr>
              <a:t>個）、③</a:t>
            </a:r>
            <a:r>
              <a:rPr lang="en-US" altLang="ja-JP" sz="1000" dirty="0">
                <a:latin typeface="+mj-ea"/>
                <a:ea typeface="+mj-ea"/>
              </a:rPr>
              <a:t>528g</a:t>
            </a:r>
            <a:r>
              <a:rPr lang="ja-JP" altLang="en-US" sz="1000" dirty="0">
                <a:latin typeface="+mj-ea"/>
                <a:ea typeface="+mj-ea"/>
              </a:rPr>
              <a:t>（餅入数：約</a:t>
            </a:r>
            <a:r>
              <a:rPr lang="en-US" altLang="ja-JP" sz="1000" dirty="0">
                <a:latin typeface="+mj-ea"/>
                <a:ea typeface="+mj-ea"/>
              </a:rPr>
              <a:t>16</a:t>
            </a:r>
            <a:r>
              <a:rPr lang="ja-JP" altLang="en-US" sz="1000" dirty="0">
                <a:latin typeface="+mj-ea"/>
                <a:ea typeface="+mj-ea"/>
              </a:rPr>
              <a:t>個）</a:t>
            </a:r>
          </a:p>
        </p:txBody>
      </p:sp>
      <p:sp>
        <p:nvSpPr>
          <p:cNvPr id="2097" name="Text Box 232"/>
          <p:cNvSpPr txBox="1">
            <a:spLocks noChangeArrowheads="1"/>
          </p:cNvSpPr>
          <p:nvPr/>
        </p:nvSpPr>
        <p:spPr bwMode="gray">
          <a:xfrm>
            <a:off x="3425943" y="7842250"/>
            <a:ext cx="1136650" cy="158750"/>
          </a:xfrm>
          <a:prstGeom prst="rect">
            <a:avLst/>
          </a:prstGeom>
          <a:solidFill>
            <a:srgbClr val="4D4D4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000" tIns="10800" rIns="54000" bIns="10800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dist" eaLnBrk="1" hangingPunct="1">
              <a:spcBef>
                <a:spcPct val="0"/>
              </a:spcBef>
              <a:buFontTx/>
              <a:buNone/>
            </a:pPr>
            <a:r>
              <a:rPr lang="ja-JP" altLang="en-US" sz="900" dirty="0">
                <a:solidFill>
                  <a:schemeClr val="bg1"/>
                </a:solidFill>
                <a:ea typeface="HGP創英角ｺﾞｼｯｸUB" pitchFamily="50" charset="-128"/>
              </a:rPr>
              <a:t>お問合せ先</a:t>
            </a:r>
          </a:p>
        </p:txBody>
      </p:sp>
      <p:sp>
        <p:nvSpPr>
          <p:cNvPr id="151" name="角丸四角形 150"/>
          <p:cNvSpPr/>
          <p:nvPr/>
        </p:nvSpPr>
        <p:spPr>
          <a:xfrm>
            <a:off x="1522948" y="5900737"/>
            <a:ext cx="1032818" cy="217861"/>
          </a:xfrm>
          <a:prstGeom prst="roundRect">
            <a:avLst/>
          </a:prstGeom>
          <a:solidFill>
            <a:srgbClr val="FFFF00"/>
          </a:solidFill>
          <a:ln w="19050">
            <a:solidFill>
              <a:srgbClr val="FF6600"/>
            </a:solidFill>
          </a:ln>
          <a:effectLst>
            <a:glow rad="101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2101" name="テキスト ボックス 149"/>
          <p:cNvSpPr txBox="1">
            <a:spLocks noChangeArrowheads="1"/>
          </p:cNvSpPr>
          <p:nvPr/>
        </p:nvSpPr>
        <p:spPr bwMode="auto">
          <a:xfrm>
            <a:off x="1522413" y="5846763"/>
            <a:ext cx="1800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solidFill>
                  <a:srgbClr val="FF0000"/>
                </a:solidFill>
                <a:latin typeface="HGP創英角ｺﾞｼｯｸUB" pitchFamily="50" charset="-128"/>
                <a:ea typeface="HGP創英角ｺﾞｼｯｸUB" pitchFamily="50" charset="-128"/>
              </a:rPr>
              <a:t>数 量 限 定</a:t>
            </a:r>
          </a:p>
        </p:txBody>
      </p:sp>
      <p:sp>
        <p:nvSpPr>
          <p:cNvPr id="2102" name="正方形/長方形 2281"/>
          <p:cNvSpPr>
            <a:spLocks noChangeArrowheads="1"/>
          </p:cNvSpPr>
          <p:nvPr/>
        </p:nvSpPr>
        <p:spPr bwMode="auto">
          <a:xfrm>
            <a:off x="1591082" y="7612064"/>
            <a:ext cx="527047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900" dirty="0">
                <a:solidFill>
                  <a:srgbClr val="FF0000"/>
                </a:solidFill>
              </a:rPr>
              <a:t>※</a:t>
            </a:r>
            <a:r>
              <a:rPr lang="ja-JP" altLang="en-US" sz="900" dirty="0">
                <a:solidFill>
                  <a:srgbClr val="FF0000"/>
                </a:solidFill>
              </a:rPr>
              <a:t>こちらの商品は在庫限りでの販売となります。なくなり次第販売終了となります。お早めにご注文ください。</a:t>
            </a:r>
          </a:p>
        </p:txBody>
      </p:sp>
      <p:grpSp>
        <p:nvGrpSpPr>
          <p:cNvPr id="2103" name="グループ化 2"/>
          <p:cNvGrpSpPr>
            <a:grpSpLocks/>
          </p:cNvGrpSpPr>
          <p:nvPr/>
        </p:nvGrpSpPr>
        <p:grpSpPr bwMode="auto">
          <a:xfrm>
            <a:off x="-83656" y="-19057"/>
            <a:ext cx="6973406" cy="5924499"/>
            <a:chOff x="-83656" y="-19050"/>
            <a:chExt cx="6973406" cy="5924761"/>
          </a:xfrm>
        </p:grpSpPr>
        <p:pic>
          <p:nvPicPr>
            <p:cNvPr id="2104" name="図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24" b="64224"/>
            <a:stretch>
              <a:fillRect/>
            </a:stretch>
          </p:blipFill>
          <p:spPr bwMode="auto">
            <a:xfrm>
              <a:off x="-52388" y="-19050"/>
              <a:ext cx="6942138" cy="5886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円/楕円 17"/>
            <p:cNvSpPr/>
            <p:nvPr/>
          </p:nvSpPr>
          <p:spPr bwMode="auto">
            <a:xfrm>
              <a:off x="44450" y="84149"/>
              <a:ext cx="701675" cy="703293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2108" name="テキスト ボックス 15"/>
            <p:cNvSpPr txBox="1">
              <a:spLocks noChangeArrowheads="1"/>
            </p:cNvSpPr>
            <p:nvPr/>
          </p:nvSpPr>
          <p:spPr bwMode="auto">
            <a:xfrm>
              <a:off x="53762" y="11240"/>
              <a:ext cx="606636" cy="73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4200">
                  <a:solidFill>
                    <a:srgbClr val="FF0000"/>
                  </a:solidFill>
                  <a:latin typeface="HG創英ﾌﾟﾚｾﾞﾝｽEB" pitchFamily="17" charset="-128"/>
                  <a:ea typeface="HG創英ﾌﾟﾚｾﾞﾝｽEB" pitchFamily="17" charset="-128"/>
                </a:rPr>
                <a:t>お</a:t>
              </a:r>
            </a:p>
          </p:txBody>
        </p:sp>
        <p:sp>
          <p:nvSpPr>
            <p:cNvPr id="56" name="円/楕円 55"/>
            <p:cNvSpPr/>
            <p:nvPr/>
          </p:nvSpPr>
          <p:spPr bwMode="auto">
            <a:xfrm>
              <a:off x="800100" y="244493"/>
              <a:ext cx="701675" cy="70329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2110" name="テキスト ボックス 56"/>
            <p:cNvSpPr txBox="1">
              <a:spLocks noChangeArrowheads="1"/>
            </p:cNvSpPr>
            <p:nvPr/>
          </p:nvSpPr>
          <p:spPr bwMode="auto">
            <a:xfrm>
              <a:off x="809109" y="171269"/>
              <a:ext cx="606636" cy="73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4200">
                  <a:solidFill>
                    <a:srgbClr val="FF0000"/>
                  </a:solidFill>
                  <a:latin typeface="HG創英ﾌﾟﾚｾﾞﾝｽEB" pitchFamily="17" charset="-128"/>
                  <a:ea typeface="HG創英ﾌﾟﾚｾﾞﾝｽEB" pitchFamily="17" charset="-128"/>
                </a:rPr>
                <a:t>正</a:t>
              </a:r>
            </a:p>
          </p:txBody>
        </p:sp>
        <p:sp>
          <p:nvSpPr>
            <p:cNvPr id="64" name="円/楕円 63"/>
            <p:cNvSpPr/>
            <p:nvPr/>
          </p:nvSpPr>
          <p:spPr bwMode="auto">
            <a:xfrm>
              <a:off x="1555750" y="71449"/>
              <a:ext cx="703263" cy="701706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2112" name="テキスト ボックス 64"/>
            <p:cNvSpPr txBox="1">
              <a:spLocks noChangeArrowheads="1"/>
            </p:cNvSpPr>
            <p:nvPr/>
          </p:nvSpPr>
          <p:spPr bwMode="auto">
            <a:xfrm>
              <a:off x="1553040" y="22776"/>
              <a:ext cx="606636" cy="73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4200">
                  <a:solidFill>
                    <a:srgbClr val="FF0000"/>
                  </a:solidFill>
                  <a:latin typeface="HG創英ﾌﾟﾚｾﾞﾝｽEB" pitchFamily="17" charset="-128"/>
                  <a:ea typeface="HG創英ﾌﾟﾚｾﾞﾝｽEB" pitchFamily="17" charset="-128"/>
                </a:rPr>
                <a:t>月</a:t>
              </a:r>
            </a:p>
          </p:txBody>
        </p:sp>
        <p:sp>
          <p:nvSpPr>
            <p:cNvPr id="68" name="円/楕円 67"/>
            <p:cNvSpPr/>
            <p:nvPr/>
          </p:nvSpPr>
          <p:spPr bwMode="auto">
            <a:xfrm>
              <a:off x="3124200" y="82561"/>
              <a:ext cx="701675" cy="70329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2114" name="テキスト ボックス 68"/>
            <p:cNvSpPr txBox="1">
              <a:spLocks noChangeArrowheads="1"/>
            </p:cNvSpPr>
            <p:nvPr/>
          </p:nvSpPr>
          <p:spPr bwMode="auto">
            <a:xfrm>
              <a:off x="3120547" y="34974"/>
              <a:ext cx="606636" cy="73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4200">
                  <a:solidFill>
                    <a:srgbClr val="FF0000"/>
                  </a:solidFill>
                  <a:latin typeface="HG創英ﾌﾟﾚｾﾞﾝｽEB" pitchFamily="17" charset="-128"/>
                  <a:ea typeface="HG創英ﾌﾟﾚｾﾞﾝｽEB" pitchFamily="17" charset="-128"/>
                </a:rPr>
                <a:t>鏡</a:t>
              </a:r>
            </a:p>
          </p:txBody>
        </p:sp>
        <p:sp>
          <p:nvSpPr>
            <p:cNvPr id="70" name="円/楕円 69"/>
            <p:cNvSpPr/>
            <p:nvPr/>
          </p:nvSpPr>
          <p:spPr bwMode="auto">
            <a:xfrm>
              <a:off x="3878263" y="242906"/>
              <a:ext cx="703262" cy="703293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2116" name="テキスト ボックス 70"/>
            <p:cNvSpPr txBox="1">
              <a:spLocks noChangeArrowheads="1"/>
            </p:cNvSpPr>
            <p:nvPr/>
          </p:nvSpPr>
          <p:spPr bwMode="auto">
            <a:xfrm>
              <a:off x="3888596" y="207704"/>
              <a:ext cx="606636" cy="73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4200">
                  <a:solidFill>
                    <a:srgbClr val="FF0000"/>
                  </a:solidFill>
                  <a:latin typeface="HG創英ﾌﾟﾚｾﾞﾝｽEB" pitchFamily="17" charset="-128"/>
                  <a:ea typeface="HG創英ﾌﾟﾚｾﾞﾝｽEB" pitchFamily="17" charset="-128"/>
                </a:rPr>
                <a:t>餅</a:t>
              </a:r>
            </a:p>
          </p:txBody>
        </p:sp>
        <p:cxnSp>
          <p:nvCxnSpPr>
            <p:cNvPr id="20" name="直線コネクタ 19"/>
            <p:cNvCxnSpPr>
              <a:cxnSpLocks/>
            </p:cNvCxnSpPr>
            <p:nvPr/>
          </p:nvCxnSpPr>
          <p:spPr bwMode="auto">
            <a:xfrm>
              <a:off x="3752464" y="1636896"/>
              <a:ext cx="0" cy="3818825"/>
            </a:xfrm>
            <a:prstGeom prst="line">
              <a:avLst/>
            </a:prstGeom>
            <a:ln w="38100">
              <a:solidFill>
                <a:srgbClr val="FF0000"/>
              </a:solidFill>
              <a:headEnd type="oval" w="med" len="med"/>
              <a:tailEnd type="oval" w="med" len="med"/>
            </a:ln>
            <a:effectLst>
              <a:glow rad="101600">
                <a:schemeClr val="bg1">
                  <a:lumMod val="9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線コネクタ 77"/>
            <p:cNvCxnSpPr/>
            <p:nvPr/>
          </p:nvCxnSpPr>
          <p:spPr bwMode="auto">
            <a:xfrm>
              <a:off x="6525344" y="880085"/>
              <a:ext cx="0" cy="2107879"/>
            </a:xfrm>
            <a:prstGeom prst="line">
              <a:avLst/>
            </a:prstGeom>
            <a:ln w="28575">
              <a:solidFill>
                <a:srgbClr val="FF0000"/>
              </a:solidFill>
              <a:headEnd type="oval" w="med" len="med"/>
              <a:tailEnd type="oval" w="med" len="med"/>
            </a:ln>
            <a:effectLst>
              <a:glow rad="101600">
                <a:schemeClr val="bg1"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線コネクタ 79"/>
            <p:cNvCxnSpPr/>
            <p:nvPr/>
          </p:nvCxnSpPr>
          <p:spPr bwMode="auto">
            <a:xfrm>
              <a:off x="818408" y="5645153"/>
              <a:ext cx="2581220" cy="0"/>
            </a:xfrm>
            <a:prstGeom prst="line">
              <a:avLst/>
            </a:prstGeom>
            <a:ln w="38100">
              <a:solidFill>
                <a:srgbClr val="FF0000"/>
              </a:solidFill>
              <a:headEnd type="oval" w="med" len="med"/>
              <a:tailEnd type="oval" w="med" len="med"/>
            </a:ln>
            <a:effectLst>
              <a:glow rad="101600">
                <a:schemeClr val="bg1">
                  <a:lumMod val="9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線コネクタ 83"/>
            <p:cNvCxnSpPr/>
            <p:nvPr/>
          </p:nvCxnSpPr>
          <p:spPr bwMode="auto">
            <a:xfrm>
              <a:off x="4761720" y="3427394"/>
              <a:ext cx="1454097" cy="0"/>
            </a:xfrm>
            <a:prstGeom prst="line">
              <a:avLst/>
            </a:prstGeom>
            <a:ln w="28575">
              <a:solidFill>
                <a:srgbClr val="FF0000"/>
              </a:solidFill>
              <a:headEnd type="oval" w="med" len="med"/>
              <a:tailEnd type="oval" w="med" len="med"/>
            </a:ln>
            <a:effectLst>
              <a:glow rad="101600">
                <a:schemeClr val="bg1"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線コネクタ 89"/>
            <p:cNvCxnSpPr/>
            <p:nvPr/>
          </p:nvCxnSpPr>
          <p:spPr bwMode="auto">
            <a:xfrm>
              <a:off x="4931472" y="5733549"/>
              <a:ext cx="1126392" cy="0"/>
            </a:xfrm>
            <a:prstGeom prst="line">
              <a:avLst/>
            </a:prstGeom>
            <a:ln w="28575">
              <a:solidFill>
                <a:srgbClr val="FF0000"/>
              </a:solidFill>
              <a:headEnd type="oval" w="med" len="med"/>
              <a:tailEnd type="oval" w="med" len="med"/>
            </a:ln>
            <a:effectLst>
              <a:glow rad="101600">
                <a:schemeClr val="bg1">
                  <a:lumMod val="9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線コネクタ 99"/>
            <p:cNvCxnSpPr/>
            <p:nvPr/>
          </p:nvCxnSpPr>
          <p:spPr bwMode="auto">
            <a:xfrm>
              <a:off x="6471624" y="3908379"/>
              <a:ext cx="0" cy="1537110"/>
            </a:xfrm>
            <a:prstGeom prst="line">
              <a:avLst/>
            </a:prstGeom>
            <a:ln w="28575">
              <a:solidFill>
                <a:srgbClr val="FF0000"/>
              </a:solidFill>
              <a:headEnd type="oval" w="med" len="med"/>
              <a:tailEnd type="oval" w="med" len="med"/>
            </a:ln>
            <a:effectLst>
              <a:glow rad="101600">
                <a:schemeClr val="bg1"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23" name="グループ化 2274"/>
            <p:cNvGrpSpPr>
              <a:grpSpLocks/>
            </p:cNvGrpSpPr>
            <p:nvPr/>
          </p:nvGrpSpPr>
          <p:grpSpPr bwMode="auto">
            <a:xfrm>
              <a:off x="3507776" y="3824594"/>
              <a:ext cx="472600" cy="251763"/>
              <a:chOff x="3739901" y="4074987"/>
              <a:chExt cx="472529" cy="251744"/>
            </a:xfrm>
          </p:grpSpPr>
          <p:sp>
            <p:nvSpPr>
              <p:cNvPr id="114" name="角丸四角形 113"/>
              <p:cNvSpPr/>
              <p:nvPr/>
            </p:nvSpPr>
            <p:spPr>
              <a:xfrm>
                <a:off x="3739901" y="4074987"/>
                <a:ext cx="472529" cy="25174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glow rad="1016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sp>
            <p:nvSpPr>
              <p:cNvPr id="2274" name="角丸四角形 2273"/>
              <p:cNvSpPr/>
              <p:nvPr/>
            </p:nvSpPr>
            <p:spPr>
              <a:xfrm>
                <a:off x="3760141" y="4092847"/>
                <a:ext cx="432048" cy="216024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>
                <a:glow rad="1016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</p:grpSp>
        <p:grpSp>
          <p:nvGrpSpPr>
            <p:cNvPr id="2124" name="グループ化 115"/>
            <p:cNvGrpSpPr>
              <a:grpSpLocks/>
            </p:cNvGrpSpPr>
            <p:nvPr/>
          </p:nvGrpSpPr>
          <p:grpSpPr bwMode="auto">
            <a:xfrm>
              <a:off x="1818252" y="5499848"/>
              <a:ext cx="472600" cy="251763"/>
              <a:chOff x="3739901" y="4074987"/>
              <a:chExt cx="472529" cy="251744"/>
            </a:xfrm>
          </p:grpSpPr>
          <p:sp>
            <p:nvSpPr>
              <p:cNvPr id="117" name="角丸四角形 116"/>
              <p:cNvSpPr/>
              <p:nvPr/>
            </p:nvSpPr>
            <p:spPr>
              <a:xfrm>
                <a:off x="3739901" y="4074987"/>
                <a:ext cx="472529" cy="25174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glow rad="1016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sp>
            <p:nvSpPr>
              <p:cNvPr id="118" name="角丸四角形 117"/>
              <p:cNvSpPr/>
              <p:nvPr/>
            </p:nvSpPr>
            <p:spPr>
              <a:xfrm>
                <a:off x="3760141" y="4092847"/>
                <a:ext cx="432048" cy="216024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>
                <a:glow rad="1016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</p:grpSp>
        <p:grpSp>
          <p:nvGrpSpPr>
            <p:cNvPr id="2125" name="グループ化 118"/>
            <p:cNvGrpSpPr>
              <a:grpSpLocks/>
            </p:cNvGrpSpPr>
            <p:nvPr/>
          </p:nvGrpSpPr>
          <p:grpSpPr bwMode="auto">
            <a:xfrm>
              <a:off x="5272762" y="5595230"/>
              <a:ext cx="472600" cy="251763"/>
              <a:chOff x="3739901" y="4074987"/>
              <a:chExt cx="472529" cy="251744"/>
            </a:xfrm>
          </p:grpSpPr>
          <p:sp>
            <p:nvSpPr>
              <p:cNvPr id="120" name="角丸四角形 119"/>
              <p:cNvSpPr/>
              <p:nvPr/>
            </p:nvSpPr>
            <p:spPr>
              <a:xfrm>
                <a:off x="3739901" y="4074987"/>
                <a:ext cx="472529" cy="25174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glow rad="1016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sp>
            <p:nvSpPr>
              <p:cNvPr id="121" name="角丸四角形 120"/>
              <p:cNvSpPr/>
              <p:nvPr/>
            </p:nvSpPr>
            <p:spPr>
              <a:xfrm>
                <a:off x="3760141" y="4092847"/>
                <a:ext cx="432048" cy="216024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>
                <a:glow rad="1016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</p:grpSp>
        <p:grpSp>
          <p:nvGrpSpPr>
            <p:cNvPr id="2126" name="グループ化 121"/>
            <p:cNvGrpSpPr>
              <a:grpSpLocks/>
            </p:cNvGrpSpPr>
            <p:nvPr/>
          </p:nvGrpSpPr>
          <p:grpSpPr bwMode="auto">
            <a:xfrm>
              <a:off x="6236143" y="4879612"/>
              <a:ext cx="472600" cy="251763"/>
              <a:chOff x="3739901" y="4074987"/>
              <a:chExt cx="472529" cy="251744"/>
            </a:xfrm>
          </p:grpSpPr>
          <p:sp>
            <p:nvSpPr>
              <p:cNvPr id="123" name="角丸四角形 122"/>
              <p:cNvSpPr/>
              <p:nvPr/>
            </p:nvSpPr>
            <p:spPr>
              <a:xfrm>
                <a:off x="3739901" y="4074987"/>
                <a:ext cx="472529" cy="25174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glow rad="1016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sp>
            <p:nvSpPr>
              <p:cNvPr id="124" name="角丸四角形 123"/>
              <p:cNvSpPr/>
              <p:nvPr/>
            </p:nvSpPr>
            <p:spPr>
              <a:xfrm>
                <a:off x="3760141" y="4092847"/>
                <a:ext cx="432048" cy="216024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>
                <a:glow rad="1016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</p:grpSp>
        <p:grpSp>
          <p:nvGrpSpPr>
            <p:cNvPr id="2127" name="グループ化 124"/>
            <p:cNvGrpSpPr>
              <a:grpSpLocks/>
            </p:cNvGrpSpPr>
            <p:nvPr/>
          </p:nvGrpSpPr>
          <p:grpSpPr bwMode="auto">
            <a:xfrm>
              <a:off x="6289407" y="2222971"/>
              <a:ext cx="472600" cy="251763"/>
              <a:chOff x="3739901" y="3562096"/>
              <a:chExt cx="472529" cy="251744"/>
            </a:xfrm>
          </p:grpSpPr>
          <p:sp>
            <p:nvSpPr>
              <p:cNvPr id="126" name="角丸四角形 125"/>
              <p:cNvSpPr/>
              <p:nvPr/>
            </p:nvSpPr>
            <p:spPr>
              <a:xfrm>
                <a:off x="3739901" y="3562096"/>
                <a:ext cx="472529" cy="25174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glow rad="1016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sp>
            <p:nvSpPr>
              <p:cNvPr id="127" name="角丸四角形 126"/>
              <p:cNvSpPr/>
              <p:nvPr/>
            </p:nvSpPr>
            <p:spPr>
              <a:xfrm>
                <a:off x="3760141" y="3580682"/>
                <a:ext cx="432048" cy="216024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>
                <a:glow rad="1016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</p:grpSp>
        <p:grpSp>
          <p:nvGrpSpPr>
            <p:cNvPr id="2128" name="グループ化 127"/>
            <p:cNvGrpSpPr>
              <a:grpSpLocks/>
            </p:cNvGrpSpPr>
            <p:nvPr/>
          </p:nvGrpSpPr>
          <p:grpSpPr bwMode="auto">
            <a:xfrm>
              <a:off x="5249454" y="3304243"/>
              <a:ext cx="472600" cy="251763"/>
              <a:chOff x="3787084" y="3708433"/>
              <a:chExt cx="472529" cy="251744"/>
            </a:xfrm>
          </p:grpSpPr>
          <p:sp>
            <p:nvSpPr>
              <p:cNvPr id="129" name="角丸四角形 128"/>
              <p:cNvSpPr/>
              <p:nvPr/>
            </p:nvSpPr>
            <p:spPr>
              <a:xfrm>
                <a:off x="3787084" y="3708433"/>
                <a:ext cx="472529" cy="25174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glow rad="1016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sp>
            <p:nvSpPr>
              <p:cNvPr id="130" name="角丸四角形 129"/>
              <p:cNvSpPr/>
              <p:nvPr/>
            </p:nvSpPr>
            <p:spPr>
              <a:xfrm>
                <a:off x="3814467" y="3727636"/>
                <a:ext cx="432048" cy="216024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>
                <a:glow rad="101600">
                  <a:schemeClr val="bg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</p:grpSp>
        <p:sp>
          <p:nvSpPr>
            <p:cNvPr id="2277" name="角丸四角形 2276"/>
            <p:cNvSpPr/>
            <p:nvPr/>
          </p:nvSpPr>
          <p:spPr bwMode="auto">
            <a:xfrm>
              <a:off x="188045" y="1259432"/>
              <a:ext cx="686276" cy="686224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FF6600"/>
              </a:solidFill>
            </a:ln>
            <a:effectLst>
              <a:glow rad="1016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2132" name="テキスト ボックス 132"/>
            <p:cNvSpPr txBox="1">
              <a:spLocks noChangeArrowheads="1"/>
            </p:cNvSpPr>
            <p:nvPr/>
          </p:nvSpPr>
          <p:spPr bwMode="auto">
            <a:xfrm>
              <a:off x="188045" y="1231358"/>
              <a:ext cx="936246" cy="707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2000">
                  <a:solidFill>
                    <a:srgbClr val="FF0000"/>
                  </a:solidFill>
                  <a:latin typeface="HGP創英角ｺﾞｼｯｸUB" pitchFamily="50" charset="-128"/>
                  <a:ea typeface="HGP創英角ｺﾞｼｯｸUB" pitchFamily="50" charset="-128"/>
                </a:rPr>
                <a:t>数量</a:t>
              </a:r>
              <a:endParaRPr lang="en-US" altLang="ja-JP" sz="2000">
                <a:solidFill>
                  <a:srgbClr val="FF0000"/>
                </a:solidFill>
                <a:latin typeface="HGP創英角ｺﾞｼｯｸUB" pitchFamily="50" charset="-128"/>
                <a:ea typeface="HGP創英角ｺﾞｼｯｸUB" pitchFamily="50" charset="-128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2000">
                  <a:solidFill>
                    <a:srgbClr val="FF0000"/>
                  </a:solidFill>
                  <a:latin typeface="HGP創英角ｺﾞｼｯｸUB" pitchFamily="50" charset="-128"/>
                  <a:ea typeface="HGP創英角ｺﾞｼｯｸUB" pitchFamily="50" charset="-128"/>
                </a:rPr>
                <a:t>限定</a:t>
              </a:r>
            </a:p>
          </p:txBody>
        </p:sp>
        <p:sp>
          <p:nvSpPr>
            <p:cNvPr id="2133" name="Text Box 389"/>
            <p:cNvSpPr txBox="1">
              <a:spLocks noChangeArrowheads="1"/>
            </p:cNvSpPr>
            <p:nvPr/>
          </p:nvSpPr>
          <p:spPr bwMode="auto">
            <a:xfrm>
              <a:off x="3502374" y="3792308"/>
              <a:ext cx="497252" cy="2770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1200" b="1" dirty="0">
                  <a:solidFill>
                    <a:srgbClr val="FFFF00"/>
                  </a:solidFill>
                  <a:latin typeface="メイリオ" pitchFamily="50" charset="-128"/>
                  <a:ea typeface="メイリオ" pitchFamily="50" charset="-128"/>
                </a:rPr>
                <a:t>420</a:t>
              </a:r>
              <a:endParaRPr lang="ja-JP" altLang="en-US" sz="1200" b="1" dirty="0">
                <a:solidFill>
                  <a:srgbClr val="FFFF00"/>
                </a:solidFill>
                <a:latin typeface="メイリオ" pitchFamily="50" charset="-128"/>
                <a:ea typeface="メイリオ" pitchFamily="50" charset="-128"/>
              </a:endParaRPr>
            </a:p>
          </p:txBody>
        </p:sp>
        <p:sp>
          <p:nvSpPr>
            <p:cNvPr id="2134" name="Text Box 389"/>
            <p:cNvSpPr txBox="1">
              <a:spLocks noChangeArrowheads="1"/>
            </p:cNvSpPr>
            <p:nvPr/>
          </p:nvSpPr>
          <p:spPr bwMode="auto">
            <a:xfrm>
              <a:off x="3530966" y="3909642"/>
              <a:ext cx="421974" cy="2308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900" b="1">
                  <a:solidFill>
                    <a:srgbClr val="FFFF00"/>
                  </a:solidFill>
                  <a:latin typeface="メイリオ" pitchFamily="50" charset="-128"/>
                  <a:ea typeface="メイリオ" pitchFamily="50" charset="-128"/>
                </a:rPr>
                <a:t>mm</a:t>
              </a:r>
              <a:endParaRPr lang="ja-JP" altLang="en-US" sz="900" b="1">
                <a:solidFill>
                  <a:srgbClr val="FFFF00"/>
                </a:solidFill>
                <a:latin typeface="メイリオ" pitchFamily="50" charset="-128"/>
                <a:ea typeface="メイリオ" pitchFamily="50" charset="-128"/>
              </a:endParaRPr>
            </a:p>
          </p:txBody>
        </p:sp>
        <p:sp>
          <p:nvSpPr>
            <p:cNvPr id="2135" name="Text Box 389"/>
            <p:cNvSpPr txBox="1">
              <a:spLocks noChangeArrowheads="1"/>
            </p:cNvSpPr>
            <p:nvPr/>
          </p:nvSpPr>
          <p:spPr bwMode="auto">
            <a:xfrm>
              <a:off x="1810571" y="5465477"/>
              <a:ext cx="497252" cy="2770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1200" b="1" dirty="0">
                  <a:solidFill>
                    <a:srgbClr val="FFFF00"/>
                  </a:solidFill>
                  <a:latin typeface="メイリオ" pitchFamily="50" charset="-128"/>
                  <a:ea typeface="メイリオ" pitchFamily="50" charset="-128"/>
                </a:rPr>
                <a:t>262</a:t>
              </a:r>
              <a:endParaRPr lang="ja-JP" altLang="en-US" sz="1200" b="1" dirty="0">
                <a:solidFill>
                  <a:srgbClr val="FFFF00"/>
                </a:solidFill>
                <a:latin typeface="メイリオ" pitchFamily="50" charset="-128"/>
                <a:ea typeface="メイリオ" pitchFamily="50" charset="-128"/>
              </a:endParaRPr>
            </a:p>
          </p:txBody>
        </p:sp>
        <p:sp>
          <p:nvSpPr>
            <p:cNvPr id="2136" name="Text Box 389"/>
            <p:cNvSpPr txBox="1">
              <a:spLocks noChangeArrowheads="1"/>
            </p:cNvSpPr>
            <p:nvPr/>
          </p:nvSpPr>
          <p:spPr bwMode="auto">
            <a:xfrm>
              <a:off x="1829636" y="5582811"/>
              <a:ext cx="421974" cy="2308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900" b="1">
                  <a:solidFill>
                    <a:srgbClr val="FFFF00"/>
                  </a:solidFill>
                  <a:latin typeface="メイリオ" pitchFamily="50" charset="-128"/>
                  <a:ea typeface="メイリオ" pitchFamily="50" charset="-128"/>
                </a:rPr>
                <a:t>mm</a:t>
              </a:r>
              <a:endParaRPr lang="ja-JP" altLang="en-US" sz="900" b="1">
                <a:solidFill>
                  <a:srgbClr val="FFFF00"/>
                </a:solidFill>
                <a:latin typeface="メイリオ" pitchFamily="50" charset="-128"/>
                <a:ea typeface="メイリオ" pitchFamily="50" charset="-128"/>
              </a:endParaRPr>
            </a:p>
          </p:txBody>
        </p:sp>
        <p:sp>
          <p:nvSpPr>
            <p:cNvPr id="2137" name="Text Box 389"/>
            <p:cNvSpPr txBox="1">
              <a:spLocks noChangeArrowheads="1"/>
            </p:cNvSpPr>
            <p:nvPr/>
          </p:nvSpPr>
          <p:spPr bwMode="auto">
            <a:xfrm>
              <a:off x="5271528" y="5557528"/>
              <a:ext cx="497252" cy="2770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1200" b="1" dirty="0">
                  <a:solidFill>
                    <a:srgbClr val="FFFF00"/>
                  </a:solidFill>
                  <a:latin typeface="メイリオ" pitchFamily="50" charset="-128"/>
                  <a:ea typeface="メイリオ" pitchFamily="50" charset="-128"/>
                </a:rPr>
                <a:t>168</a:t>
              </a:r>
              <a:endParaRPr lang="ja-JP" altLang="en-US" sz="1200" b="1" dirty="0">
                <a:solidFill>
                  <a:srgbClr val="FFFF00"/>
                </a:solidFill>
                <a:latin typeface="メイリオ" pitchFamily="50" charset="-128"/>
                <a:ea typeface="メイリオ" pitchFamily="50" charset="-128"/>
              </a:endParaRPr>
            </a:p>
          </p:txBody>
        </p:sp>
        <p:sp>
          <p:nvSpPr>
            <p:cNvPr id="2138" name="Text Box 389"/>
            <p:cNvSpPr txBox="1">
              <a:spLocks noChangeArrowheads="1"/>
            </p:cNvSpPr>
            <p:nvPr/>
          </p:nvSpPr>
          <p:spPr bwMode="auto">
            <a:xfrm>
              <a:off x="5313457" y="5674862"/>
              <a:ext cx="421974" cy="2308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900" b="1" dirty="0">
                  <a:solidFill>
                    <a:srgbClr val="FFFF00"/>
                  </a:solidFill>
                  <a:latin typeface="メイリオ" pitchFamily="50" charset="-128"/>
                  <a:ea typeface="メイリオ" pitchFamily="50" charset="-128"/>
                </a:rPr>
                <a:t>mm</a:t>
              </a:r>
              <a:endParaRPr lang="ja-JP" altLang="en-US" sz="900" b="1" dirty="0">
                <a:solidFill>
                  <a:srgbClr val="FFFF00"/>
                </a:solidFill>
                <a:latin typeface="メイリオ" pitchFamily="50" charset="-128"/>
                <a:ea typeface="メイリオ" pitchFamily="50" charset="-128"/>
              </a:endParaRPr>
            </a:p>
          </p:txBody>
        </p:sp>
        <p:sp>
          <p:nvSpPr>
            <p:cNvPr id="2139" name="Text Box 389"/>
            <p:cNvSpPr txBox="1">
              <a:spLocks noChangeArrowheads="1"/>
            </p:cNvSpPr>
            <p:nvPr/>
          </p:nvSpPr>
          <p:spPr bwMode="auto">
            <a:xfrm>
              <a:off x="5249453" y="3276009"/>
              <a:ext cx="497327" cy="2770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1200" b="1" dirty="0">
                  <a:solidFill>
                    <a:srgbClr val="FFFF00"/>
                  </a:solidFill>
                  <a:latin typeface="メイリオ" pitchFamily="50" charset="-128"/>
                  <a:ea typeface="メイリオ" pitchFamily="50" charset="-128"/>
                </a:rPr>
                <a:t>202</a:t>
              </a:r>
              <a:endParaRPr lang="ja-JP" altLang="en-US" sz="1200" b="1" dirty="0">
                <a:solidFill>
                  <a:srgbClr val="FFFF00"/>
                </a:solidFill>
                <a:latin typeface="メイリオ" pitchFamily="50" charset="-128"/>
                <a:ea typeface="メイリオ" pitchFamily="50" charset="-128"/>
              </a:endParaRPr>
            </a:p>
          </p:txBody>
        </p:sp>
        <p:sp>
          <p:nvSpPr>
            <p:cNvPr id="2140" name="Text Box 389"/>
            <p:cNvSpPr txBox="1">
              <a:spLocks noChangeArrowheads="1"/>
            </p:cNvSpPr>
            <p:nvPr/>
          </p:nvSpPr>
          <p:spPr bwMode="auto">
            <a:xfrm>
              <a:off x="5268518" y="3393342"/>
              <a:ext cx="421974" cy="2308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900" b="1" dirty="0">
                  <a:solidFill>
                    <a:srgbClr val="FFFF00"/>
                  </a:solidFill>
                  <a:latin typeface="メイリオ" pitchFamily="50" charset="-128"/>
                  <a:ea typeface="メイリオ" pitchFamily="50" charset="-128"/>
                </a:rPr>
                <a:t>mm</a:t>
              </a:r>
              <a:endParaRPr lang="ja-JP" altLang="en-US" sz="900" b="1" dirty="0">
                <a:solidFill>
                  <a:srgbClr val="FFFF00"/>
                </a:solidFill>
                <a:latin typeface="メイリオ" pitchFamily="50" charset="-128"/>
                <a:ea typeface="メイリオ" pitchFamily="50" charset="-128"/>
              </a:endParaRPr>
            </a:p>
          </p:txBody>
        </p:sp>
        <p:sp>
          <p:nvSpPr>
            <p:cNvPr id="2141" name="Text Box 389"/>
            <p:cNvSpPr txBox="1">
              <a:spLocks noChangeArrowheads="1"/>
            </p:cNvSpPr>
            <p:nvPr/>
          </p:nvSpPr>
          <p:spPr bwMode="auto">
            <a:xfrm>
              <a:off x="6239670" y="4837294"/>
              <a:ext cx="497252" cy="2770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1200" b="1" dirty="0">
                  <a:solidFill>
                    <a:srgbClr val="FFFF00"/>
                  </a:solidFill>
                  <a:latin typeface="メイリオ" pitchFamily="50" charset="-128"/>
                  <a:ea typeface="メイリオ" pitchFamily="50" charset="-128"/>
                </a:rPr>
                <a:t>325</a:t>
              </a:r>
              <a:endParaRPr lang="ja-JP" altLang="en-US" sz="1200" b="1" dirty="0">
                <a:solidFill>
                  <a:srgbClr val="FFFF00"/>
                </a:solidFill>
                <a:latin typeface="メイリオ" pitchFamily="50" charset="-128"/>
                <a:ea typeface="メイリオ" pitchFamily="50" charset="-128"/>
              </a:endParaRPr>
            </a:p>
          </p:txBody>
        </p:sp>
        <p:sp>
          <p:nvSpPr>
            <p:cNvPr id="2142" name="Text Box 389"/>
            <p:cNvSpPr txBox="1">
              <a:spLocks noChangeArrowheads="1"/>
            </p:cNvSpPr>
            <p:nvPr/>
          </p:nvSpPr>
          <p:spPr bwMode="auto">
            <a:xfrm>
              <a:off x="6258735" y="4954628"/>
              <a:ext cx="421974" cy="2308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900" b="1" dirty="0">
                  <a:solidFill>
                    <a:srgbClr val="FFFF00"/>
                  </a:solidFill>
                  <a:latin typeface="メイリオ" pitchFamily="50" charset="-128"/>
                  <a:ea typeface="メイリオ" pitchFamily="50" charset="-128"/>
                </a:rPr>
                <a:t>mm</a:t>
              </a:r>
              <a:endParaRPr lang="ja-JP" altLang="en-US" sz="900" b="1" dirty="0">
                <a:solidFill>
                  <a:srgbClr val="FFFF00"/>
                </a:solidFill>
                <a:latin typeface="メイリオ" pitchFamily="50" charset="-128"/>
                <a:ea typeface="メイリオ" pitchFamily="50" charset="-128"/>
              </a:endParaRPr>
            </a:p>
          </p:txBody>
        </p:sp>
        <p:sp>
          <p:nvSpPr>
            <p:cNvPr id="2143" name="Text Box 389"/>
            <p:cNvSpPr txBox="1">
              <a:spLocks noChangeArrowheads="1"/>
            </p:cNvSpPr>
            <p:nvPr/>
          </p:nvSpPr>
          <p:spPr bwMode="auto">
            <a:xfrm>
              <a:off x="6283441" y="2195841"/>
              <a:ext cx="497252" cy="2770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1200" b="1" dirty="0">
                  <a:solidFill>
                    <a:srgbClr val="FFFF00"/>
                  </a:solidFill>
                  <a:latin typeface="メイリオ" pitchFamily="50" charset="-128"/>
                  <a:ea typeface="メイリオ" pitchFamily="50" charset="-128"/>
                </a:rPr>
                <a:t>345</a:t>
              </a:r>
              <a:endParaRPr lang="ja-JP" altLang="en-US" sz="1200" b="1" dirty="0">
                <a:solidFill>
                  <a:srgbClr val="FFFF00"/>
                </a:solidFill>
                <a:latin typeface="メイリオ" pitchFamily="50" charset="-128"/>
                <a:ea typeface="メイリオ" pitchFamily="50" charset="-128"/>
              </a:endParaRPr>
            </a:p>
          </p:txBody>
        </p:sp>
        <p:sp>
          <p:nvSpPr>
            <p:cNvPr id="2144" name="Text Box 389"/>
            <p:cNvSpPr txBox="1">
              <a:spLocks noChangeArrowheads="1"/>
            </p:cNvSpPr>
            <p:nvPr/>
          </p:nvSpPr>
          <p:spPr bwMode="auto">
            <a:xfrm>
              <a:off x="6302506" y="2302142"/>
              <a:ext cx="421974" cy="2308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900" b="1" dirty="0">
                  <a:solidFill>
                    <a:srgbClr val="FFFF00"/>
                  </a:solidFill>
                  <a:latin typeface="メイリオ" pitchFamily="50" charset="-128"/>
                  <a:ea typeface="メイリオ" pitchFamily="50" charset="-128"/>
                </a:rPr>
                <a:t>mm</a:t>
              </a:r>
              <a:endParaRPr lang="ja-JP" altLang="en-US" sz="900" b="1" dirty="0">
                <a:solidFill>
                  <a:srgbClr val="FFFF00"/>
                </a:solidFill>
                <a:latin typeface="メイリオ" pitchFamily="50" charset="-128"/>
                <a:ea typeface="メイリオ" pitchFamily="50" charset="-128"/>
              </a:endParaRPr>
            </a:p>
          </p:txBody>
        </p:sp>
        <p:sp>
          <p:nvSpPr>
            <p:cNvPr id="2145" name="Text Box 389"/>
            <p:cNvSpPr txBox="1">
              <a:spLocks noChangeArrowheads="1"/>
            </p:cNvSpPr>
            <p:nvPr/>
          </p:nvSpPr>
          <p:spPr bwMode="auto">
            <a:xfrm>
              <a:off x="276740" y="5219170"/>
              <a:ext cx="389909" cy="3385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600" b="1">
                  <a:latin typeface="メイリオ" pitchFamily="50" charset="-128"/>
                  <a:ea typeface="メイリオ" pitchFamily="50" charset="-128"/>
                </a:rPr>
                <a:t>①</a:t>
              </a:r>
            </a:p>
          </p:txBody>
        </p:sp>
        <p:sp>
          <p:nvSpPr>
            <p:cNvPr id="2146" name="Text Box 389"/>
            <p:cNvSpPr txBox="1">
              <a:spLocks noChangeArrowheads="1"/>
            </p:cNvSpPr>
            <p:nvPr/>
          </p:nvSpPr>
          <p:spPr bwMode="auto">
            <a:xfrm>
              <a:off x="4293096" y="3059975"/>
              <a:ext cx="389909" cy="3385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600" b="1" dirty="0">
                  <a:latin typeface="メイリオ" pitchFamily="50" charset="-128"/>
                  <a:ea typeface="メイリオ" pitchFamily="50" charset="-128"/>
                </a:rPr>
                <a:t>②</a:t>
              </a:r>
            </a:p>
          </p:txBody>
        </p:sp>
        <p:sp>
          <p:nvSpPr>
            <p:cNvPr id="2147" name="Text Box 389"/>
            <p:cNvSpPr txBox="1">
              <a:spLocks noChangeArrowheads="1"/>
            </p:cNvSpPr>
            <p:nvPr/>
          </p:nvSpPr>
          <p:spPr bwMode="auto">
            <a:xfrm>
              <a:off x="4462470" y="5325316"/>
              <a:ext cx="389909" cy="3385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600" b="1" dirty="0">
                  <a:latin typeface="メイリオ" pitchFamily="50" charset="-128"/>
                  <a:ea typeface="メイリオ" pitchFamily="50" charset="-128"/>
                </a:rPr>
                <a:t>③</a:t>
              </a:r>
            </a:p>
          </p:txBody>
        </p:sp>
        <p:pic>
          <p:nvPicPr>
            <p:cNvPr id="2149" name="Picture 139" descr="C:\Users\tomoko_noguchi\AppData\Local\Microsoft\Windows\Temporary Internet Files\Content.IE5\QWC3ASGG\gi01a201312140600[1]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308"/>
            <a:stretch>
              <a:fillRect/>
            </a:stretch>
          </p:blipFill>
          <p:spPr bwMode="auto">
            <a:xfrm>
              <a:off x="2364209" y="205639"/>
              <a:ext cx="574427" cy="594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0" name="Picture 139" descr="C:\Users\tomoko_noguchi\AppData\Local\Microsoft\Windows\Temporary Internet Files\Content.IE5\QWC3ASGG\gi01a201312140600[1]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626" t="21667" r="-3954"/>
            <a:stretch>
              <a:fillRect/>
            </a:stretch>
          </p:blipFill>
          <p:spPr bwMode="auto">
            <a:xfrm>
              <a:off x="2720466" y="524567"/>
              <a:ext cx="367544" cy="370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06" name="図 1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83656" y="179528"/>
              <a:ext cx="4304744" cy="5567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1" name="図 70">
            <a:extLst>
              <a:ext uri="{FF2B5EF4-FFF2-40B4-BE49-F238E27FC236}">
                <a16:creationId xmlns:a16="http://schemas.microsoft.com/office/drawing/2014/main" id="{63AA4249-E65A-4925-A69E-C6FF235D61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74830" y="5900737"/>
            <a:ext cx="771633" cy="209579"/>
          </a:xfrm>
          <a:prstGeom prst="rect">
            <a:avLst/>
          </a:prstGeom>
        </p:spPr>
      </p:pic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3EF440C0-0B19-4580-83BF-2644D76709CF}"/>
              </a:ext>
            </a:extLst>
          </p:cNvPr>
          <p:cNvSpPr txBox="1"/>
          <p:nvPr/>
        </p:nvSpPr>
        <p:spPr>
          <a:xfrm>
            <a:off x="3417887" y="5872368"/>
            <a:ext cx="22265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こちらの商品は軽減税率対象です</a:t>
            </a:r>
          </a:p>
        </p:txBody>
      </p:sp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4122E100-EE44-4ED9-B196-357FBE156B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2048679"/>
              </p:ext>
            </p:extLst>
          </p:nvPr>
        </p:nvGraphicFramePr>
        <p:xfrm>
          <a:off x="116632" y="6155082"/>
          <a:ext cx="6664136" cy="1145018"/>
        </p:xfrm>
        <a:graphic>
          <a:graphicData uri="http://schemas.openxmlformats.org/drawingml/2006/table">
            <a:tbl>
              <a:tblPr/>
              <a:tblGrid>
                <a:gridCol w="279673">
                  <a:extLst>
                    <a:ext uri="{9D8B030D-6E8A-4147-A177-3AD203B41FA5}">
                      <a16:colId xmlns:a16="http://schemas.microsoft.com/office/drawing/2014/main" val="1293774733"/>
                    </a:ext>
                  </a:extLst>
                </a:gridCol>
                <a:gridCol w="271267">
                  <a:extLst>
                    <a:ext uri="{9D8B030D-6E8A-4147-A177-3AD203B41FA5}">
                      <a16:colId xmlns:a16="http://schemas.microsoft.com/office/drawing/2014/main" val="2353382940"/>
                    </a:ext>
                  </a:extLst>
                </a:gridCol>
                <a:gridCol w="790550">
                  <a:extLst>
                    <a:ext uri="{9D8B030D-6E8A-4147-A177-3AD203B41FA5}">
                      <a16:colId xmlns:a16="http://schemas.microsoft.com/office/drawing/2014/main" val="2145940730"/>
                    </a:ext>
                  </a:extLst>
                </a:gridCol>
                <a:gridCol w="1666355">
                  <a:extLst>
                    <a:ext uri="{9D8B030D-6E8A-4147-A177-3AD203B41FA5}">
                      <a16:colId xmlns:a16="http://schemas.microsoft.com/office/drawing/2014/main" val="871471311"/>
                    </a:ext>
                  </a:extLst>
                </a:gridCol>
                <a:gridCol w="1342771">
                  <a:extLst>
                    <a:ext uri="{9D8B030D-6E8A-4147-A177-3AD203B41FA5}">
                      <a16:colId xmlns:a16="http://schemas.microsoft.com/office/drawing/2014/main" val="1275882700"/>
                    </a:ext>
                  </a:extLst>
                </a:gridCol>
                <a:gridCol w="1342771">
                  <a:extLst>
                    <a:ext uri="{9D8B030D-6E8A-4147-A177-3AD203B41FA5}">
                      <a16:colId xmlns:a16="http://schemas.microsoft.com/office/drawing/2014/main" val="2151791705"/>
                    </a:ext>
                  </a:extLst>
                </a:gridCol>
                <a:gridCol w="970749">
                  <a:extLst>
                    <a:ext uri="{9D8B030D-6E8A-4147-A177-3AD203B41FA5}">
                      <a16:colId xmlns:a16="http://schemas.microsoft.com/office/drawing/2014/main" val="4161804034"/>
                    </a:ext>
                  </a:extLst>
                </a:gridCol>
              </a:tblGrid>
              <a:tr h="163574"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サイズ</a:t>
                      </a:r>
                    </a:p>
                  </a:txBody>
                  <a:tcPr marL="5452" marR="5452" marT="54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注文コード</a:t>
                      </a:r>
                    </a:p>
                  </a:txBody>
                  <a:tcPr marL="5452" marR="5452" marT="54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</a:t>
                      </a:r>
                      <a:r>
                        <a:rPr lang="en-US" altLang="zh-C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M</a:t>
                      </a:r>
                      <a:r>
                        <a:rPr lang="zh-CN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価格（税抜）</a:t>
                      </a:r>
                    </a:p>
                  </a:txBody>
                  <a:tcPr marL="5452" marR="5452" marT="54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参考売価（税抜）</a:t>
                      </a:r>
                    </a:p>
                  </a:txBody>
                  <a:tcPr marL="5452" marR="5452" marT="54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ご注文数</a:t>
                      </a:r>
                    </a:p>
                  </a:txBody>
                  <a:tcPr marL="5452" marR="5452" marT="54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4424920"/>
                  </a:ext>
                </a:extLst>
              </a:tr>
              <a:tr h="327148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①</a:t>
                      </a:r>
                    </a:p>
                  </a:txBody>
                  <a:tcPr marL="5452" marR="5452" marT="54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特大 </a:t>
                      </a:r>
                    </a:p>
                  </a:txBody>
                  <a:tcPr marL="5452" marR="5452" marT="54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鏡餅</a:t>
                      </a:r>
                      <a:br>
                        <a:rPr lang="ja-JP" alt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</a:br>
                      <a:r>
                        <a:rPr lang="ja-JP" alt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まる餅入り</a:t>
                      </a:r>
                    </a:p>
                  </a:txBody>
                  <a:tcPr marL="5452" marR="5452" marT="54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2086-5498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ja-JP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¥7,094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ja-JP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¥6,385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ja-JP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452" marR="5452" marT="54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6522389"/>
                  </a:ext>
                </a:extLst>
              </a:tr>
              <a:tr h="327148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②</a:t>
                      </a:r>
                    </a:p>
                  </a:txBody>
                  <a:tcPr marL="5452" marR="5452" marT="54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大</a:t>
                      </a:r>
                    </a:p>
                  </a:txBody>
                  <a:tcPr marL="5452" marR="5452" marT="54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ja-JP" sz="1600" b="1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2086-5504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ja-JP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¥5,201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ja-JP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¥4,681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ja-JP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452" marR="5452" marT="54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8411202"/>
                  </a:ext>
                </a:extLst>
              </a:tr>
              <a:tr h="327148"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</a:t>
                      </a:r>
                      <a:r>
                        <a:rPr lang="ja-JP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③</a:t>
                      </a:r>
                      <a:endParaRPr lang="ja-JP" alt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452" marR="5452" marT="54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中</a:t>
                      </a:r>
                    </a:p>
                  </a:txBody>
                  <a:tcPr marL="5452" marR="5452" marT="545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ja-JP" sz="1600" b="1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2086-5511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ja-JP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¥3,039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ja-JP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¥2,735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ja-JP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452" marR="5452" marT="54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1613354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D0E55C21-8297-4DE0-BCD3-C78E3596B8A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324" y="539552"/>
            <a:ext cx="2159028" cy="2803933"/>
          </a:xfrm>
          <a:prstGeom prst="rect">
            <a:avLst/>
          </a:prstGeom>
        </p:spPr>
      </p:pic>
      <p:pic>
        <p:nvPicPr>
          <p:cNvPr id="81" name="図 80">
            <a:extLst>
              <a:ext uri="{FF2B5EF4-FFF2-40B4-BE49-F238E27FC236}">
                <a16:creationId xmlns:a16="http://schemas.microsoft.com/office/drawing/2014/main" id="{9F0A1C0D-B4DD-4E2A-BFEA-736406B0AC7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626" y="3605541"/>
            <a:ext cx="1590107" cy="2065074"/>
          </a:xfrm>
          <a:prstGeom prst="rect">
            <a:avLst/>
          </a:prstGeom>
        </p:spPr>
      </p:pic>
      <p:pic>
        <p:nvPicPr>
          <p:cNvPr id="83" name="図 2295">
            <a:extLst>
              <a:ext uri="{FF2B5EF4-FFF2-40B4-BE49-F238E27FC236}">
                <a16:creationId xmlns:a16="http://schemas.microsoft.com/office/drawing/2014/main" id="{8BB2C146-8893-47AA-871C-1C3BA1BD59D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713" y="-173038"/>
            <a:ext cx="1833562" cy="788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1692</TotalTime>
  <Words>208</Words>
  <Application>Microsoft Office PowerPoint</Application>
  <PresentationFormat>画面に合わせる (4:3)</PresentationFormat>
  <Paragraphs>53</Paragraphs>
  <Slides>1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HGP創英角ｺﾞｼｯｸUB</vt:lpstr>
      <vt:lpstr>HGS創英角ｺﾞｼｯｸUB</vt:lpstr>
      <vt:lpstr>HG創英ﾌﾟﾚｾﾞﾝｽEB</vt:lpstr>
      <vt:lpstr>Meiryo UI</vt:lpstr>
      <vt:lpstr>メイリオ</vt:lpstr>
      <vt:lpstr>游ゴシック</vt:lpstr>
      <vt:lpstr>Arial</vt:lpstr>
      <vt:lpstr>標準デザイン</vt:lpstr>
      <vt:lpstr>ワークシート</vt:lpstr>
      <vt:lpstr>PowerPoint プレゼンテーション</vt:lpstr>
    </vt:vector>
  </TitlesOfParts>
  <Company>ファミリアOA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ファミリアOA</dc:creator>
  <cp:lastModifiedBy>尾川原　美和</cp:lastModifiedBy>
  <cp:revision>136</cp:revision>
  <cp:lastPrinted>2023-10-25T23:40:20Z</cp:lastPrinted>
  <dcterms:created xsi:type="dcterms:W3CDTF">2011-07-28T07:36:57Z</dcterms:created>
  <dcterms:modified xsi:type="dcterms:W3CDTF">2025-10-16T07:34:15Z</dcterms:modified>
</cp:coreProperties>
</file>